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y="6858000" cx="9144000"/>
  <p:notesSz cx="7010400" cy="9296400"/>
  <p:embeddedFontLst>
    <p:embeddedFont>
      <p:font typeface="Garamond"/>
      <p:regular r:id="rId17"/>
      <p:bold r:id="rId18"/>
      <p:italic r:id="rId19"/>
      <p:boldItalic r:id="rId20"/>
    </p:embeddedFont>
    <p:embeddedFont>
      <p:font typeface="Titillium Web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  <p:ext uri="GoogleSlidesCustomDataVersion2">
      <go:slidesCustomData xmlns:go="http://customooxmlschemas.google.com/" r:id="rId25" roundtripDataSignature="AMtx7mitu6JAaDFQXZkQ49TyQRHARRhTt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C1FBC7B-84A9-4B0B-9DEB-0EFEF79C00A1}">
  <a:tblStyle styleId="{8C1FBC7B-84A9-4B0B-9DEB-0EFEF79C00A1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fill>
          <a:solidFill>
            <a:srgbClr val="CFD7E7"/>
          </a:solidFill>
        </a:fill>
      </a:tcStyle>
    </a:band1H>
    <a:band2H>
      <a:tcTxStyle/>
    </a:band2H>
    <a:band1V>
      <a:tcTxStyle/>
      <a:tcStyle>
        <a:fill>
          <a:solidFill>
            <a:srgbClr val="CFD7E7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928" orient="horz"/>
        <p:guide pos="2208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Garamond-boldItalic.fntdata"/><Relationship Id="rId22" Type="http://schemas.openxmlformats.org/officeDocument/2006/relationships/font" Target="fonts/TitilliumWeb-bold.fntdata"/><Relationship Id="rId21" Type="http://schemas.openxmlformats.org/officeDocument/2006/relationships/font" Target="fonts/TitilliumWeb-regular.fntdata"/><Relationship Id="rId24" Type="http://schemas.openxmlformats.org/officeDocument/2006/relationships/font" Target="fonts/TitilliumWeb-boldItalic.fntdata"/><Relationship Id="rId23" Type="http://schemas.openxmlformats.org/officeDocument/2006/relationships/font" Target="fonts/TitilliumWeb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5" Type="http://customschemas.google.com/relationships/presentationmetadata" Target="meta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Garamond-regular.fntdata"/><Relationship Id="rId16" Type="http://schemas.openxmlformats.org/officeDocument/2006/relationships/slide" Target="slides/slide10.xml"/><Relationship Id="rId19" Type="http://schemas.openxmlformats.org/officeDocument/2006/relationships/font" Target="fonts/Garamond-italic.fntdata"/><Relationship Id="rId18" Type="http://schemas.openxmlformats.org/officeDocument/2006/relationships/font" Target="fonts/Garamon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938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1:notes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1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3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4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:notes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5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:notes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6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:notes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7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8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9:notes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9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0:notes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0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tada café">
  <p:cSld name="Portada café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13"/>
          <p:cNvSpPr txBox="1"/>
          <p:nvPr>
            <p:ph type="ctrTitle"/>
          </p:nvPr>
        </p:nvSpPr>
        <p:spPr>
          <a:xfrm>
            <a:off x="5707117" y="4367047"/>
            <a:ext cx="3231929" cy="6385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DAB00"/>
              </a:buClr>
              <a:buSzPts val="1400"/>
              <a:buFont typeface="Calibri"/>
              <a:buNone/>
              <a:defRPr b="1" sz="1400">
                <a:solidFill>
                  <a:srgbClr val="FDAB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3"/>
          <p:cNvSpPr txBox="1"/>
          <p:nvPr>
            <p:ph idx="1" type="subTitle"/>
          </p:nvPr>
        </p:nvSpPr>
        <p:spPr>
          <a:xfrm>
            <a:off x="6014544" y="5543713"/>
            <a:ext cx="29245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280"/>
              </a:spcBef>
              <a:spcAft>
                <a:spcPts val="0"/>
              </a:spcAft>
              <a:buClr>
                <a:srgbClr val="FDAB00"/>
              </a:buClr>
              <a:buSzPts val="1400"/>
              <a:buNone/>
              <a:defRPr sz="1400">
                <a:solidFill>
                  <a:srgbClr val="FDAB00"/>
                </a:solidFill>
              </a:defRPr>
            </a:lvl1pPr>
            <a:lvl2pPr lvl="1" algn="ctr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9" name="Google Shape;19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2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2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75" name="Google Shape;75;p22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76" name="Google Shape;76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3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3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82" name="Google Shape;82;p23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83" name="Google Shape;83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4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5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5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rior café">
  <p:cSld name="Interior café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tada marino" type="title">
  <p:cSld name="TITL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D2F3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15"/>
          <p:cNvSpPr txBox="1"/>
          <p:nvPr>
            <p:ph type="ctrTitle"/>
          </p:nvPr>
        </p:nvSpPr>
        <p:spPr>
          <a:xfrm>
            <a:off x="685800" y="4211484"/>
            <a:ext cx="7772400" cy="11470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EEDBB"/>
              </a:buClr>
              <a:buSzPts val="3600"/>
              <a:buFont typeface="Garamond"/>
              <a:buNone/>
              <a:defRPr b="0" i="0" sz="3600">
                <a:solidFill>
                  <a:srgbClr val="FEEDBB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5"/>
          <p:cNvSpPr txBox="1"/>
          <p:nvPr>
            <p:ph idx="1" type="subTitle"/>
          </p:nvPr>
        </p:nvSpPr>
        <p:spPr>
          <a:xfrm>
            <a:off x="1371600" y="5358581"/>
            <a:ext cx="6400800" cy="771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rgbClr val="F2F2F2"/>
              </a:buClr>
              <a:buSzPts val="2400"/>
              <a:buNone/>
              <a:defRPr b="0" i="0" sz="24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Logo PJECZ Ver beige.png" id="32" name="Google Shape;32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55700" y="909116"/>
            <a:ext cx="6828993" cy="2913888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rior marino" type="obj">
  <p:cSld name="OBJEC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2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D2F39"/>
              </a:buClr>
              <a:buSzPts val="4400"/>
              <a:buFont typeface="Titillium Web"/>
              <a:buNone/>
              <a:defRPr b="0" i="0">
                <a:solidFill>
                  <a:srgbClr val="2D2F39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6"/>
          <p:cNvSpPr txBox="1"/>
          <p:nvPr>
            <p:ph idx="1" type="body"/>
          </p:nvPr>
        </p:nvSpPr>
        <p:spPr>
          <a:xfrm>
            <a:off x="457200" y="1600200"/>
            <a:ext cx="8229600" cy="44056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b="0" i="0">
                <a:latin typeface="Garamond"/>
                <a:ea typeface="Garamond"/>
                <a:cs typeface="Garamond"/>
                <a:sym typeface="Garamond"/>
              </a:defRPr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b="0" i="0">
                <a:latin typeface="Garamond"/>
                <a:ea typeface="Garamond"/>
                <a:cs typeface="Garamond"/>
                <a:sym typeface="Garamond"/>
              </a:defRPr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b="0" i="0">
                <a:latin typeface="Garamond"/>
                <a:ea typeface="Garamond"/>
                <a:cs typeface="Garamond"/>
                <a:sym typeface="Garamond"/>
              </a:defRPr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b="0" i="0">
                <a:latin typeface="Garamond"/>
                <a:ea typeface="Garamond"/>
                <a:cs typeface="Garamond"/>
                <a:sym typeface="Garamond"/>
              </a:defRPr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b="0" i="0">
                <a:latin typeface="Garamond"/>
                <a:ea typeface="Garamond"/>
                <a:cs typeface="Garamond"/>
                <a:sym typeface="Garamond"/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16"/>
          <p:cNvSpPr/>
          <p:nvPr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2D2F3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 PJECZ Hori beige.png" id="40" name="Google Shape;40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3351" y="6268775"/>
            <a:ext cx="2869397" cy="485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4" name="Google Shape;44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50" name="Google Shape;50;p1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51" name="Google Shape;51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7" name="Google Shape;57;p1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8" name="Google Shape;58;p1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9" name="Google Shape;59;p1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0" name="Google Shape;60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el título" type="titleOnly">
  <p:cSld name="TITLE_ONLY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" name="Google Shape;102;p2"/>
          <p:cNvGraphicFramePr/>
          <p:nvPr/>
        </p:nvGraphicFramePr>
        <p:xfrm>
          <a:off x="478971" y="666997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{8C1FBC7B-84A9-4B0B-9DEB-0EFEF79C00A1}</a:tableStyleId>
              </a:tblPr>
              <a:tblGrid>
                <a:gridCol w="2637875"/>
                <a:gridCol w="2708900"/>
                <a:gridCol w="2700425"/>
              </a:tblGrid>
              <a:tr h="3105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Artículo 21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Actualización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Unidad Responsable de generar la información / difundir información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330825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I. Su estructura orgánica en un formato que permita vincular por cada eslabón de la misma, nivel tabular, las facultades y responsabilidades que le corresponden de conformidad con las disposiciones aplicables, y los puestos públicos vacantes de dicha estructura, así como los requisitos para poder acceder a los mismos;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Dirección de Recursos Humanos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II. El marco normativo aplicable a los sujetos obligados, en el que deberá incluirse el periódico oficial, las leyes, códigos, reglamentos, decretos, reglas de operación, manuales administrativos, acuerdos, circulares, lineamientos y políticas emitidas aplicables en el ámbito de su competencia;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Secretaría Técnica y de Transparencia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III. El directorio de los servidores públicos, con nombre, cargo o nombramiento asignado, nivel tabular, fecha de alta en el cargo, fotografía, domicilio oficial, números telefónicos, y en su caso, dirección electrónica y redes sociales oficiales, con excepción de los miembros de las corporaciones policiacas;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Dirección de Recursos Humanos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IV. Los nombramientos, comisiones y licencias de los servidores públicos;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Dirección de Recursos Humanos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</a:tbl>
          </a:graphicData>
        </a:graphic>
      </p:graphicFrame>
      <p:sp>
        <p:nvSpPr>
          <p:cNvPr id="103" name="Google Shape;103;p2"/>
          <p:cNvSpPr txBox="1"/>
          <p:nvPr/>
        </p:nvSpPr>
        <p:spPr>
          <a:xfrm>
            <a:off x="7451124" y="6264876"/>
            <a:ext cx="1692876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Art. 21</a:t>
            </a:r>
            <a:endParaRPr b="1"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"/>
          <p:cNvSpPr txBox="1"/>
          <p:nvPr/>
        </p:nvSpPr>
        <p:spPr>
          <a:xfrm>
            <a:off x="0" y="0"/>
            <a:ext cx="6205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CALENDARIO DE ACTUALIZACIÓN DE LA INFORMACIÓN </a:t>
            </a: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PÚBLICA</a:t>
            </a: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OFICIO</a:t>
            </a:r>
            <a:endParaRPr b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(Conforme a la Ley de Acceso a la Información Pública para el Estado de Coahuila de Zaragoza)</a:t>
            </a:r>
            <a:endParaRPr b="1" sz="1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7" name="Google Shape;157;p11"/>
          <p:cNvGraphicFramePr/>
          <p:nvPr/>
        </p:nvGraphicFramePr>
        <p:xfrm>
          <a:off x="488385" y="1062408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{8C1FBC7B-84A9-4B0B-9DEB-0EFEF79C00A1}</a:tableStyleId>
              </a:tblPr>
              <a:tblGrid>
                <a:gridCol w="2637875"/>
                <a:gridCol w="2708900"/>
                <a:gridCol w="2700425"/>
              </a:tblGrid>
              <a:tr h="3105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Artículo 21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Actualización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Unidad Responsable de generar la información / difundir información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330825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LI. Los mecanismos y los resultados de la evaluación, investigación o la integración de expedientes que midan el impacto ambiental, social, demográfico o económico que se realicen para el desarrollo de planes o proyectos;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NO APLICA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1045475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LII. Un informe de los resultados de las evaluaciones a que son sujetos de forma periódica y/o trimestral por parte del Instituto, con respecto al cumplimiento de las obligaciones previstas en esta ley cada seis años, y</a:t>
                      </a:r>
                      <a:endParaRPr b="1" sz="1000" u="none" cap="none" strike="noStrike">
                        <a:solidFill>
                          <a:srgbClr val="4A442A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Secretaría Técnica y de Transparencia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330825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LIII. Cualquier otra información que sea de utilidad o resulte relevante para el conocimiento y evaluación de las funciones responsabilidad del sujeto obligado.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Secretaría Técnica y de Transparencia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 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</a:tbl>
          </a:graphicData>
        </a:graphic>
      </p:graphicFrame>
      <p:sp>
        <p:nvSpPr>
          <p:cNvPr id="158" name="Google Shape;158;p11"/>
          <p:cNvSpPr txBox="1"/>
          <p:nvPr/>
        </p:nvSpPr>
        <p:spPr>
          <a:xfrm>
            <a:off x="7451124" y="6264876"/>
            <a:ext cx="1692876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Art. 21</a:t>
            </a:r>
            <a:endParaRPr b="1"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9" name="Google Shape;109;p3"/>
          <p:cNvGraphicFramePr/>
          <p:nvPr/>
        </p:nvGraphicFramePr>
        <p:xfrm>
          <a:off x="478971" y="666997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{8C1FBC7B-84A9-4B0B-9DEB-0EFEF79C00A1}</a:tableStyleId>
              </a:tblPr>
              <a:tblGrid>
                <a:gridCol w="2637875"/>
                <a:gridCol w="2708900"/>
                <a:gridCol w="2700425"/>
              </a:tblGrid>
              <a:tr h="3105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Artículo 21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Actualización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Unidad Responsable de generar la información / difundir información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330825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V. La remuneración mensual por puesto de todos los servidores públicos por sueldo o por honorarios, incluyendo todas las percepciones, así como el tipo de seguridad social con el que cuentan;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Dirección de Recursos Humanos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VI. Versión pública de la declaración patrimonial de los servidores públicos, que contenga: nombre, cargo, tipo de declaración, sueldo y bienes inmuebles, ubicados en territorio nacional y extranjero; así como el listado de servidores públicos que no hayan rendido la declaración patrimonial;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Anual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Cada funcionario obligado a realizarla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VII. El importe por concepto de viáticos a partir del jefe de departamento y, en su caso, de gastos de representación;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Dirección de Recursos Financieros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VIII. El perfil de los puestos y el currículum de todos los servidores públicos. Se exceptúa la publicación del currículum de los miembros de las corporaciones policiacas;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Dirección de Recursos Humanos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IX. La relativa a los convenios de colaboración y contratos que los sujetos obligados celebren con la Federación, otros Estados, con los Municipios y cualquier otra persona de derecho público o privado;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Secretaría Técnica y de Transparencia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</a:tbl>
          </a:graphicData>
        </a:graphic>
      </p:graphicFrame>
      <p:sp>
        <p:nvSpPr>
          <p:cNvPr id="110" name="Google Shape;110;p3"/>
          <p:cNvSpPr txBox="1"/>
          <p:nvPr/>
        </p:nvSpPr>
        <p:spPr>
          <a:xfrm>
            <a:off x="7451124" y="6264876"/>
            <a:ext cx="1692876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Art. 21</a:t>
            </a:r>
            <a:endParaRPr b="1"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" name="Google Shape;115;p4"/>
          <p:cNvGraphicFramePr/>
          <p:nvPr/>
        </p:nvGraphicFramePr>
        <p:xfrm>
          <a:off x="488385" y="975916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{8C1FBC7B-84A9-4B0B-9DEB-0EFEF79C00A1}</a:tableStyleId>
              </a:tblPr>
              <a:tblGrid>
                <a:gridCol w="2637875"/>
                <a:gridCol w="2708900"/>
                <a:gridCol w="2700425"/>
              </a:tblGrid>
              <a:tr h="3105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Artículo 21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Actualización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Unidad Responsable de generar la información / difundir información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330825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X. Las condiciones generales de trabajo, o instrumentos que regulen las relaciones laborales del personal sindicalizado y de confianza que se encuentre adscrito a los sujetos obligados y los recursos económicos o en especie que por cualquier motivo se hayan entregado a los sindicatos, incluso los donativos y el monto global de las cuotas sindicales;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Dirección de Recursos Humanos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XI. Los planes, programas o proyectos con los indicadores de gestión, de resultados y sus metas, que permitan evaluar su desempeño por área;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Anual 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Oficialía Mayor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Secretaría Técnica y de Transparencia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XII. Un listado con los servicios que ofrece, que incluya los trámites, tiempos de respuesta, requisitos, objetivo y formatos para acceder a ellos, así como información sobre la población o sector a quien vayan dirigidos;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Cada una de las áreas responsables que brindan el Servicio o Trámite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XIII. Todo mecanismo de presentación directa de solicitudes, opiniones, quejas, denuncias, o sugerencias;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Secretaría Técnica y de Transparencia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XIV. Todo mecanismo de participación ciudadana que permita la toma de decisiones;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Secretaría Técnica y de Transparencia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</a:tbl>
          </a:graphicData>
        </a:graphic>
      </p:graphicFrame>
      <p:sp>
        <p:nvSpPr>
          <p:cNvPr id="116" name="Google Shape;116;p4"/>
          <p:cNvSpPr txBox="1"/>
          <p:nvPr/>
        </p:nvSpPr>
        <p:spPr>
          <a:xfrm>
            <a:off x="7451124" y="6264876"/>
            <a:ext cx="1692876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Art. 21</a:t>
            </a:r>
            <a:endParaRPr b="1"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1" name="Google Shape;121;p5"/>
          <p:cNvGraphicFramePr/>
          <p:nvPr/>
        </p:nvGraphicFramePr>
        <p:xfrm>
          <a:off x="488385" y="975916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{8C1FBC7B-84A9-4B0B-9DEB-0EFEF79C00A1}</a:tableStyleId>
              </a:tblPr>
              <a:tblGrid>
                <a:gridCol w="2637875"/>
                <a:gridCol w="2708900"/>
                <a:gridCol w="2700425"/>
              </a:tblGrid>
              <a:tr h="3105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Artículo 21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Actualización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Unidad Responsable de generar la información / difundir información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330825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XV. Los programas de subsidio, estímulo y apoyos que ofrece, incluyendo el diseño, ejecución, montos asignados, criterios y requisitos para acceder a éstos, en su caso, las reglas de operación, así como el área responsable de la entrega;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---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NO APLICA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XVI. Los nombres de los beneficiarios de los programas de subsidio, estímulo y/o apoyos otorgados;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---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NO APLICA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XVII. Los padrones de beneficiarios de los programas sociales;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---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NO APLICA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XVIII. Listado de personas físicas o morales a quienes, por cualquier motivo, se les entregue o permita usar recursos públicos, incluyendo, en su caso, montos, criterios y convocatoria;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---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NO APLICA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XIX. Un listado de las instituciones de beneficencia que reciban recursos públicos del sujeto obligado;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----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NO APLICA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XX. Para los últimos tres ejercicios fiscales, la relativa al presupuesto asignado en lo general y por programa;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Conforme a la autorización del Presupuesto asignado al Poder Judicial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Dirección de Recursos Financieros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XXI. El calendario de las sesiones o reuniones públicas a que se convoquen, y en su caso, la minuta o acta correspondiente;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Secretaría General de Acuerdos del Pleno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</a:tbl>
          </a:graphicData>
        </a:graphic>
      </p:graphicFrame>
      <p:sp>
        <p:nvSpPr>
          <p:cNvPr id="122" name="Google Shape;122;p5"/>
          <p:cNvSpPr txBox="1"/>
          <p:nvPr/>
        </p:nvSpPr>
        <p:spPr>
          <a:xfrm>
            <a:off x="7451124" y="6264876"/>
            <a:ext cx="1692876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Art. 21</a:t>
            </a:r>
            <a:endParaRPr b="1"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" name="Google Shape;127;p6"/>
          <p:cNvGraphicFramePr/>
          <p:nvPr/>
        </p:nvGraphicFramePr>
        <p:xfrm>
          <a:off x="488385" y="975916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{8C1FBC7B-84A9-4B0B-9DEB-0EFEF79C00A1}</a:tableStyleId>
              </a:tblPr>
              <a:tblGrid>
                <a:gridCol w="2637875"/>
                <a:gridCol w="2708900"/>
                <a:gridCol w="2700425"/>
              </a:tblGrid>
              <a:tr h="3105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Artículo 21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Actualización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Unidad Responsable de generar la información / difundir información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330825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XXII. Nombre, nombramiento, fotografía, domicilio y correo electrónico oficiales de los servidores públicos que integren la Unidad de Transparencia y el Comité de Transparencia, así como, un mapa georreferenciado de la ubicación donde se encuentran las oficinas o instalaciones de la Unidad de Transparencia;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Secretaría Técnica y de Transparencia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XXIII. Los catálogos documentales de sus archivos administrativos de conformidad con lo establecido en esta ley;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Cada órgano Jurisdiccional, No Jurisdiccional y Administrativo.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XXIV. Las solicitudes de acceso a la información pública, las quejas presentadas y las respuestas que se les dé, incluyendo, en su caso, la información entregada, a través del sistema de solicitudes de acceso a la información;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Secretaría Técnica y de Transparencia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XXV. Los informes de avances de gestión financiera trimestrales y la cuenta pública anual, una vez que se presenten ante el Congreso del Estado;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Se actualizará según lo establecido conforme al artículo 11 de la Ley de Rendición de Cuentas y Fiscalización Superior del Estado de Coahuila de Zaragoza.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Dirección de Recursos Financieros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XXVI. La deuda pública, así como las instituciones a las que se adeuda;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Trimestral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Dirección de Recursos Financieros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</a:tbl>
          </a:graphicData>
        </a:graphic>
      </p:graphicFrame>
      <p:sp>
        <p:nvSpPr>
          <p:cNvPr id="128" name="Google Shape;128;p6"/>
          <p:cNvSpPr txBox="1"/>
          <p:nvPr/>
        </p:nvSpPr>
        <p:spPr>
          <a:xfrm>
            <a:off x="7451124" y="6264876"/>
            <a:ext cx="1692876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Art. 21</a:t>
            </a:r>
            <a:endParaRPr b="1"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" name="Google Shape;133;p7"/>
          <p:cNvGraphicFramePr/>
          <p:nvPr/>
        </p:nvGraphicFramePr>
        <p:xfrm>
          <a:off x="488385" y="679348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{8C1FBC7B-84A9-4B0B-9DEB-0EFEF79C00A1}</a:tableStyleId>
              </a:tblPr>
              <a:tblGrid>
                <a:gridCol w="2637875"/>
                <a:gridCol w="2708900"/>
                <a:gridCol w="2700425"/>
              </a:tblGrid>
              <a:tr h="3105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Artículo 21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Actualización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Unidad Responsable de generar la información / difundir información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330825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XXVII. El número, tipo y los resultados de las auditorías practicadas y concluidas al ejercicio presupuestal de cada una de las entidades públicas, con excepción de los que debe publicar la Auditoría Superior del Estado, de acuerdo a lo previsto en la fracción XI del artículo 26 de este ordenamiento;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Dirección de Recursos Financieros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XXVIII. El padrón de proveedores y contratistas, identificando el nombre de la persona física o moral, el número de identificación, el domicilio fiscal, el inicio de operaciones, la fecha de registro y de vigencia, así como la copia del acta constitutiva y sus posteriores modificaciones;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Dirección de Recursos Financieros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XXIX. Los nombres de los inspectores o visitadores;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Visitaduría Judicial General /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Dirección de Recursos Humanos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XXX. Los resultados sobre procedimientos de adjudicación directa, invitación restringida y licitación de cualquier naturaleza, incluyendo el o los contratos celebrados. En el caso que contengan información reservada o confidencial, sobre ellos se difundirá una versión pública que deberá contener, de manera enunciativa más no limitativa los puntos que marca la Ley de Acceso a la Información Pública y Protección de Datos Personales para el Estado de Coahuila de Zaragoza;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Dirección de Recursos Financieros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</a:tbl>
          </a:graphicData>
        </a:graphic>
      </p:graphicFrame>
      <p:sp>
        <p:nvSpPr>
          <p:cNvPr id="134" name="Google Shape;134;p7"/>
          <p:cNvSpPr txBox="1"/>
          <p:nvPr/>
        </p:nvSpPr>
        <p:spPr>
          <a:xfrm>
            <a:off x="7451124" y="6264876"/>
            <a:ext cx="1692876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Art. 21</a:t>
            </a:r>
            <a:endParaRPr b="1"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9" name="Google Shape;139;p8"/>
          <p:cNvGraphicFramePr/>
          <p:nvPr/>
        </p:nvGraphicFramePr>
        <p:xfrm>
          <a:off x="488385" y="679348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{8C1FBC7B-84A9-4B0B-9DEB-0EFEF79C00A1}</a:tableStyleId>
              </a:tblPr>
              <a:tblGrid>
                <a:gridCol w="2637875"/>
                <a:gridCol w="2708900"/>
                <a:gridCol w="2700425"/>
              </a:tblGrid>
              <a:tr h="3105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Artículo 21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Actualización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Unidad Responsable de generar la información / difundir información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330825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XXXI. La agenda mensual en su caso, de eventos culturales o deportivos;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Secretaría Técnica y de Transparencia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330825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XXXII. Las actas de entrega-recepción, una vez que estén legalmente concluidas;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Cada órgano que participa en la entrega- recepción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XXXIII. La georreferenciación e imagen de todas las obras públicas, señalando: sector al que pertenece, ubicación y monto asignado y ejercido;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---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NO APLICA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XXXIV. Los índices de expedientes clasificados como reservados elaborados semestralmente y por rubros temáticos;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Cada área responsable de generar y reservar la información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XXXV. Una guía simple de los archivos y su organización, que contenga la descripción de los fondos documentales vinculados a sus áreas, así como datos del responsable del archivo;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Cada órgano Jurisdiccional, No Jurisdiccional y Administrativo.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XXXVI. Respecto de las concesiones, licencias, permisos y autorizaciones: su objeto, el nombre o razón social del titular, el tipo y vigencia de las mismas; tratándose de licencias para el expendio, venta y consumo de bebidas alcohólicas, se deberá publicar además del número de licencia, nombre del titular, el nombre del usuario o comodatario de la licencia, nombre comercial, el giro, dirección y ubicación del local a través de planos georreferenciados, fotografía del mismo, los horarios de venta y/o consumo, número de multas y clausuras en su caso;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---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NO APLICA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</a:tbl>
          </a:graphicData>
        </a:graphic>
      </p:graphicFrame>
      <p:sp>
        <p:nvSpPr>
          <p:cNvPr id="140" name="Google Shape;140;p8"/>
          <p:cNvSpPr txBox="1"/>
          <p:nvPr/>
        </p:nvSpPr>
        <p:spPr>
          <a:xfrm>
            <a:off x="7451124" y="6264876"/>
            <a:ext cx="1692876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Art. 21</a:t>
            </a:r>
            <a:endParaRPr b="1"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5" name="Google Shape;145;p9"/>
          <p:cNvGraphicFramePr/>
          <p:nvPr/>
        </p:nvGraphicFramePr>
        <p:xfrm>
          <a:off x="488385" y="679348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{8C1FBC7B-84A9-4B0B-9DEB-0EFEF79C00A1}</a:tableStyleId>
              </a:tblPr>
              <a:tblGrid>
                <a:gridCol w="2637875"/>
                <a:gridCol w="2708900"/>
                <a:gridCol w="2700425"/>
              </a:tblGrid>
              <a:tr h="3105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Artículo 21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Actualización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Unidad Responsable de generar la información / difundir información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3308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XXXVII. Tratándose de concesiones de transporte público, se deberá publicar además los puntos que marca la Ley de Acceso a la Información Pública y Protección de Datos Personales para el Estado de Coahuila de Zaragoza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---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NO APLICA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3308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XXXVIII. La entrega de recursos públicos, cualquiera que sea su destino;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---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NO APLICA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XXXIX. El estado que guardan los sistemas pensionarios, los estudios actuariales que se realicen por los sujetos obligados y los montos de los fondos pensionarios con el cálculo de su horizonte financiero;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Anual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Dirección de Recursos Financieros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XL. El informe anual de actividades;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Anual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Secretaria Técnica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XLI. Estadísticas o indicadores sobre los ingresos derivados de impuestos, derechos, productos o aprovechamientos;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Trimestral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Dirección de Recursos Financieros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XLII. La información desclasificada, la cual deberá de permanecer dos años posteriores a partir de que perdió su clasificación;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Cada área responsable de generar y reservar la información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XLIII. Las preguntas más frecuentes y sus respectivas respuestas;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Secretaría Técnica y de Transparencia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XLIV. El Catálogo de Información Adicional;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Cada órgano Jurisdiccional, No Jurisdiccional y Administrativo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</a:tbl>
          </a:graphicData>
        </a:graphic>
      </p:graphicFrame>
      <p:sp>
        <p:nvSpPr>
          <p:cNvPr id="146" name="Google Shape;146;p9"/>
          <p:cNvSpPr txBox="1"/>
          <p:nvPr/>
        </p:nvSpPr>
        <p:spPr>
          <a:xfrm>
            <a:off x="7451124" y="6264876"/>
            <a:ext cx="1692876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Art. 21</a:t>
            </a:r>
            <a:endParaRPr b="1"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1" name="Google Shape;151;p10"/>
          <p:cNvGraphicFramePr/>
          <p:nvPr/>
        </p:nvGraphicFramePr>
        <p:xfrm>
          <a:off x="488385" y="679348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{8C1FBC7B-84A9-4B0B-9DEB-0EFEF79C00A1}</a:tableStyleId>
              </a:tblPr>
              <a:tblGrid>
                <a:gridCol w="2637875"/>
                <a:gridCol w="2708900"/>
                <a:gridCol w="2700425"/>
              </a:tblGrid>
              <a:tr h="3105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Artículo 21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Actualización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>
                          <a:solidFill>
                            <a:srgbClr val="0C0C0C"/>
                          </a:solidFill>
                          <a:latin typeface="Titillium Web"/>
                          <a:ea typeface="Titillium Web"/>
                          <a:cs typeface="Titillium Web"/>
                          <a:sym typeface="Titillium Web"/>
                        </a:rPr>
                        <a:t>Unidad Responsable de generar la información / difundir información</a:t>
                      </a:r>
                      <a:endParaRPr sz="1200" u="none" cap="none" strike="noStrike">
                        <a:solidFill>
                          <a:srgbClr val="0C0C0C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3308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XLV. Los sujetos obligados que participen o coadyuven en el auxilio de comunidades en emergencia o desastre, deberán de difundir un informe de acciones realizadas durante la contingencia, en un plazo no mayor a 30 días;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---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NO APLICA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3308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XLVI. La aportación en dinero o en especie que reciban de las diversas personas físicas o morales, nacionales o internacionales, a través de los centros de acopio o en las instituciones de crédito, para ayudar a los municipios o comunidades en emergencia o desastre;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----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NO APLICA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XLVII. El listado de servidores públicos con sanciones definitivas, especificando la causa de sanción, la disposición y la sanción;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Secretaría de Acuerdo y Trámite del Consejo de la Judicatura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XLVIII. El listado del parque vehicular donde se identifique el modelo, año y número de placa;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Mensual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Dirección de Recursos Financieros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XLIX. La información catastral, consistente en cartografía catastral por sector, manzana y lote, y las tablas de valores por sección, calles y avenidas, con inclusión de deméritos eventuales;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---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NO APLICA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  <a:tr h="4962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L. El proceso catastral de valuación de los predios;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---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rgbClr val="4A442A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NO APLICA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0" marB="0" marR="68575" marL="68575" anchor="ctr"/>
                </a:tc>
              </a:tr>
            </a:tbl>
          </a:graphicData>
        </a:graphic>
      </p:graphicFrame>
      <p:sp>
        <p:nvSpPr>
          <p:cNvPr id="152" name="Google Shape;152;p10"/>
          <p:cNvSpPr txBox="1"/>
          <p:nvPr/>
        </p:nvSpPr>
        <p:spPr>
          <a:xfrm>
            <a:off x="7451124" y="6264876"/>
            <a:ext cx="1692876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Art. 21</a:t>
            </a:r>
            <a:endParaRPr b="1"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2017-02-28T19:33:47Z</dcterms:created>
  <dc:creator>Maritza Casas</dc:creator>
</cp:coreProperties>
</file>